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5" r:id="rId2"/>
    <p:sldId id="258" r:id="rId3"/>
    <p:sldId id="260" r:id="rId4"/>
    <p:sldId id="262" r:id="rId5"/>
    <p:sldId id="261" r:id="rId6"/>
    <p:sldId id="264" r:id="rId7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1" d="100"/>
          <a:sy n="101" d="100"/>
        </p:scale>
        <p:origin x="-9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F1DA0-FC8E-45B0-88E2-214C52BAA1A2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AEABB-CB46-44B0-A961-ADB34F0546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7357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76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62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72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38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90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24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10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01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15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67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0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487D-63FB-499E-B433-C43BDAA9C3A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882E7-B503-44F3-99A0-C81403D73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54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1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dirty="0" smtClean="0"/>
              <a:t>LEI DE CONFLITO DE INTERESSES</a:t>
            </a:r>
          </a:p>
          <a:p>
            <a:pPr algn="just"/>
            <a:r>
              <a:rPr lang="pt-BR" dirty="0" smtClean="0"/>
              <a:t>Impõe </a:t>
            </a:r>
            <a:r>
              <a:rPr lang="pt-BR" dirty="0"/>
              <a:t>às altas autoridades o dever de divulgação diária, na internet, </a:t>
            </a:r>
            <a:r>
              <a:rPr lang="pt-BR" dirty="0" smtClean="0"/>
              <a:t>de suas </a:t>
            </a:r>
            <a:r>
              <a:rPr lang="pt-BR" dirty="0"/>
              <a:t>agendas de compromissos públicos </a:t>
            </a:r>
            <a:r>
              <a:rPr lang="pt-BR" dirty="0" smtClean="0"/>
              <a:t>(art</a:t>
            </a:r>
            <a:r>
              <a:rPr lang="pt-BR" dirty="0"/>
              <a:t>. 11</a:t>
            </a:r>
            <a:r>
              <a:rPr lang="pt-BR" dirty="0" smtClean="0"/>
              <a:t>); e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Estabelece </a:t>
            </a:r>
            <a:r>
              <a:rPr lang="pt-BR" dirty="0"/>
              <a:t>que cabe à CEP fiscalizar a divulgação da agenda de compromissos </a:t>
            </a:r>
            <a:r>
              <a:rPr lang="pt-BR" dirty="0" smtClean="0"/>
              <a:t>públicos (art. 8º, VIII e parágrafo único).</a:t>
            </a:r>
            <a:endParaRPr lang="pt-BR" dirty="0"/>
          </a:p>
          <a:p>
            <a:pPr marL="0" lv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-1044624" y="283295"/>
            <a:ext cx="64369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</a:rPr>
              <a:t>BASE </a:t>
            </a:r>
            <a:r>
              <a:rPr lang="pt-BR" sz="4400" b="1" dirty="0" smtClean="0">
                <a:solidFill>
                  <a:schemeClr val="bg1"/>
                </a:solidFill>
              </a:rPr>
              <a:t>LEGAL</a:t>
            </a:r>
            <a:endParaRPr lang="pt-BR" sz="4400" b="1" dirty="0">
              <a:solidFill>
                <a:schemeClr val="bg1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624" y="5877272"/>
            <a:ext cx="1779687" cy="95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1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1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95536" y="344850"/>
            <a:ext cx="5046574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QUEM DEVE PUBLICAR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340768"/>
            <a:ext cx="8568952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 smtClean="0"/>
              <a:t>I </a:t>
            </a:r>
            <a:r>
              <a:rPr lang="pt-BR" sz="2800" dirty="0"/>
              <a:t>– </a:t>
            </a:r>
            <a:r>
              <a:rPr lang="pt-BR" sz="2800" b="1" dirty="0" smtClean="0"/>
              <a:t>ministro</a:t>
            </a:r>
            <a:r>
              <a:rPr lang="pt-BR" sz="2800" dirty="0" smtClean="0"/>
              <a:t> </a:t>
            </a:r>
            <a:r>
              <a:rPr lang="pt-BR" sz="2800" dirty="0"/>
              <a:t>de Estado</a:t>
            </a:r>
            <a:r>
              <a:rPr lang="pt-BR" sz="2800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800" dirty="0" smtClean="0"/>
              <a:t>II – ocupantes de cargo de </a:t>
            </a:r>
            <a:r>
              <a:rPr lang="pt-BR" sz="2800" b="1" dirty="0" smtClean="0"/>
              <a:t>natureza </a:t>
            </a:r>
            <a:r>
              <a:rPr lang="pt-BR" sz="2800" b="1" dirty="0"/>
              <a:t>especial </a:t>
            </a:r>
            <a:r>
              <a:rPr lang="pt-BR" sz="2800" dirty="0"/>
              <a:t>ou </a:t>
            </a:r>
            <a:r>
              <a:rPr lang="pt-BR" sz="2800" b="1" dirty="0"/>
              <a:t>equivalentes</a:t>
            </a:r>
            <a:r>
              <a:rPr lang="pt-BR" sz="2800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800" dirty="0" smtClean="0"/>
              <a:t>III </a:t>
            </a:r>
            <a:r>
              <a:rPr lang="pt-BR" sz="2800" dirty="0"/>
              <a:t>– </a:t>
            </a:r>
            <a:r>
              <a:rPr lang="pt-BR" sz="2800" b="1" dirty="0" smtClean="0"/>
              <a:t>presidente</a:t>
            </a:r>
            <a:r>
              <a:rPr lang="pt-BR" sz="2800" dirty="0"/>
              <a:t>, </a:t>
            </a:r>
            <a:r>
              <a:rPr lang="pt-BR" sz="2800" b="1" dirty="0"/>
              <a:t>vice-presidente</a:t>
            </a:r>
            <a:r>
              <a:rPr lang="pt-BR" sz="2800" dirty="0"/>
              <a:t> e </a:t>
            </a:r>
            <a:r>
              <a:rPr lang="pt-BR" sz="2800" b="1" dirty="0"/>
              <a:t>diretor</a:t>
            </a:r>
            <a:r>
              <a:rPr lang="pt-BR" sz="2800" dirty="0"/>
              <a:t>, ou </a:t>
            </a:r>
            <a:r>
              <a:rPr lang="pt-BR" sz="2800" b="1" dirty="0"/>
              <a:t>equivalentes</a:t>
            </a:r>
            <a:r>
              <a:rPr lang="pt-BR" sz="2800" dirty="0"/>
              <a:t>, de autarquias, </a:t>
            </a:r>
            <a:r>
              <a:rPr lang="pt-BR" sz="2800" dirty="0" smtClean="0"/>
              <a:t>fundações </a:t>
            </a:r>
            <a:r>
              <a:rPr lang="pt-BR" sz="2800" dirty="0"/>
              <a:t>públicas, empresas públicas ou sociedades de economia mista; </a:t>
            </a:r>
            <a:endParaRPr lang="pt-BR" sz="2800" dirty="0" smtClean="0"/>
          </a:p>
          <a:p>
            <a:pPr algn="just">
              <a:lnSpc>
                <a:spcPct val="150000"/>
              </a:lnSpc>
            </a:pPr>
            <a:r>
              <a:rPr lang="pt-BR" sz="2800" dirty="0" smtClean="0"/>
              <a:t>IV </a:t>
            </a:r>
            <a:r>
              <a:rPr lang="pt-BR" sz="2800" dirty="0"/>
              <a:t>– do Grupo-Direção e Assessoramento Superiores - </a:t>
            </a:r>
            <a:r>
              <a:rPr lang="pt-BR" sz="2800" b="1" dirty="0"/>
              <a:t>DAS</a:t>
            </a:r>
            <a:r>
              <a:rPr lang="pt-BR" sz="2800" dirty="0"/>
              <a:t>, níveis </a:t>
            </a:r>
            <a:r>
              <a:rPr lang="pt-BR" sz="2800" b="1" dirty="0"/>
              <a:t>6 e 5 </a:t>
            </a:r>
            <a:r>
              <a:rPr lang="pt-BR" sz="2800" dirty="0"/>
              <a:t>ou </a:t>
            </a:r>
            <a:r>
              <a:rPr lang="pt-BR" sz="2800" b="1" dirty="0"/>
              <a:t>equivalentes</a:t>
            </a:r>
            <a:r>
              <a:rPr lang="pt-BR" sz="2800" dirty="0"/>
              <a:t>.</a:t>
            </a: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624" y="5877272"/>
            <a:ext cx="1779687" cy="95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33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1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67544" y="2132856"/>
            <a:ext cx="828092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 smtClean="0"/>
              <a:t>Audiências;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 smtClean="0"/>
              <a:t>eventos públicos; </a:t>
            </a:r>
            <a:r>
              <a:rPr lang="pt-BR" sz="3600" dirty="0"/>
              <a:t>e </a:t>
            </a:r>
            <a:endParaRPr lang="pt-BR" sz="3600" dirty="0" smtClean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 smtClean="0"/>
              <a:t>reuniões governamentais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/>
          </a:p>
          <a:p>
            <a:pPr algn="just"/>
            <a:r>
              <a:rPr lang="pt-BR" sz="3200" dirty="0"/>
              <a:t>Os agentes públicos deverão registrar em suas agendas </a:t>
            </a:r>
            <a:r>
              <a:rPr lang="pt-BR" sz="3200" u="sng" dirty="0"/>
              <a:t>quando não houver compromissos públicos</a:t>
            </a:r>
            <a:r>
              <a:rPr lang="pt-BR" sz="3200" dirty="0"/>
              <a:t> ou informar os períodos utilizados para </a:t>
            </a:r>
            <a:r>
              <a:rPr lang="pt-BR" sz="3200" u="sng" dirty="0"/>
              <a:t>despachos internos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267744" y="1340768"/>
            <a:ext cx="4653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 smtClean="0"/>
              <a:t>Resolução CEP nº 11/2017</a:t>
            </a:r>
            <a:endParaRPr lang="pt-BR" sz="3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9512" y="260648"/>
            <a:ext cx="6364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O QUE DEVE SER DIVULGADO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624" y="5877272"/>
            <a:ext cx="1779687" cy="95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479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624" y="5877272"/>
            <a:ext cx="1779687" cy="95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1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23309" y="190962"/>
            <a:ext cx="472475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bg1"/>
                </a:solidFill>
              </a:rPr>
              <a:t>CASOS ESPECIAIS</a:t>
            </a:r>
            <a:endParaRPr lang="pt-BR" sz="4800" b="1" dirty="0">
              <a:solidFill>
                <a:schemeClr val="bg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231933" y="3068960"/>
            <a:ext cx="660352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E</a:t>
            </a:r>
            <a:r>
              <a:rPr lang="pt-BR" sz="2600" dirty="0" smtClean="0"/>
              <a:t>ventos </a:t>
            </a:r>
            <a:r>
              <a:rPr lang="pt-BR" sz="2600" b="1" dirty="0" smtClean="0"/>
              <a:t>político-eleitorais</a:t>
            </a:r>
            <a:r>
              <a:rPr lang="pt-BR" sz="2600" dirty="0" smtClean="0"/>
              <a:t>, </a:t>
            </a:r>
            <a:r>
              <a:rPr lang="pt-BR" sz="2600" b="1" dirty="0"/>
              <a:t>informando-se as condições de </a:t>
            </a:r>
            <a:r>
              <a:rPr lang="pt-BR" sz="2600" b="1" u="sng" dirty="0"/>
              <a:t>logística</a:t>
            </a:r>
            <a:r>
              <a:rPr lang="pt-BR" sz="2600" b="1" dirty="0"/>
              <a:t> </a:t>
            </a:r>
            <a:r>
              <a:rPr lang="pt-BR" sz="2600" dirty="0"/>
              <a:t>e</a:t>
            </a:r>
            <a:r>
              <a:rPr lang="pt-BR" sz="2600" b="1" dirty="0"/>
              <a:t> </a:t>
            </a:r>
            <a:r>
              <a:rPr lang="pt-BR" sz="2600" b="1" u="sng" dirty="0"/>
              <a:t>financeiras</a:t>
            </a:r>
            <a:r>
              <a:rPr lang="pt-BR" sz="2600" b="1" dirty="0"/>
              <a:t> </a:t>
            </a:r>
            <a:r>
              <a:rPr lang="pt-BR" sz="2600" dirty="0" smtClean="0"/>
              <a:t>da participação da autoridade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216943" y="4509120"/>
            <a:ext cx="681955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 smtClean="0"/>
              <a:t>No </a:t>
            </a:r>
            <a:r>
              <a:rPr lang="pt-BR" sz="2600" dirty="0"/>
              <a:t>caso de haver informações sujeitas a restrição de </a:t>
            </a:r>
            <a:r>
              <a:rPr lang="pt-BR" sz="2600" dirty="0" smtClean="0"/>
              <a:t>acesso ou </a:t>
            </a:r>
            <a:r>
              <a:rPr lang="pt-BR" sz="2600" dirty="0"/>
              <a:t>a sigilo legal, a autoridade </a:t>
            </a:r>
            <a:r>
              <a:rPr lang="pt-BR" sz="2600" b="1" dirty="0"/>
              <a:t>deverá registrá-las </a:t>
            </a:r>
            <a:r>
              <a:rPr lang="pt-BR" sz="2600" dirty="0" smtClean="0"/>
              <a:t>como </a:t>
            </a:r>
            <a:r>
              <a:rPr lang="pt-BR" sz="2600" dirty="0"/>
              <a:t>"</a:t>
            </a:r>
            <a:r>
              <a:rPr lang="pt-BR" sz="2600" b="1" i="1" dirty="0">
                <a:solidFill>
                  <a:srgbClr val="FF0000"/>
                </a:solidFill>
              </a:rPr>
              <a:t>Informação protegida por sigilo legal ou restrição de acesso</a:t>
            </a:r>
            <a:r>
              <a:rPr lang="pt-BR" sz="2600" dirty="0"/>
              <a:t>", </a:t>
            </a:r>
            <a:r>
              <a:rPr lang="pt-BR" sz="2600" b="1" u="sng" dirty="0"/>
              <a:t>divulgando a parte não sigilosa</a:t>
            </a:r>
            <a:endParaRPr lang="pt-BR" sz="2600" b="1" u="sng" dirty="0" smtClean="0"/>
          </a:p>
        </p:txBody>
      </p:sp>
      <p:sp>
        <p:nvSpPr>
          <p:cNvPr id="11" name="CaixaDeTexto 10"/>
          <p:cNvSpPr txBox="1"/>
          <p:nvPr/>
        </p:nvSpPr>
        <p:spPr>
          <a:xfrm>
            <a:off x="65785" y="3543399"/>
            <a:ext cx="1360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ELEIÇÕES</a:t>
            </a:r>
            <a:endParaRPr lang="pt-BR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07504" y="5301208"/>
            <a:ext cx="21725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INFORMAÇÕES </a:t>
            </a:r>
          </a:p>
          <a:p>
            <a:r>
              <a:rPr lang="pt-BR" sz="2400" b="1" dirty="0" smtClean="0"/>
              <a:t>SIGILOSAS</a:t>
            </a:r>
            <a:endParaRPr lang="pt-BR" sz="2400" b="1" dirty="0"/>
          </a:p>
        </p:txBody>
      </p:sp>
      <p:sp>
        <p:nvSpPr>
          <p:cNvPr id="17" name="Retângulo 16"/>
          <p:cNvSpPr/>
          <p:nvPr/>
        </p:nvSpPr>
        <p:spPr>
          <a:xfrm>
            <a:off x="2216943" y="1247465"/>
            <a:ext cx="6511689" cy="1692771"/>
          </a:xfrm>
          <a:prstGeom prst="rect">
            <a:avLst/>
          </a:prstGeom>
          <a:ln w="57150">
            <a:noFill/>
            <a:prstDash val="sysDot"/>
          </a:ln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P</a:t>
            </a:r>
            <a:r>
              <a:rPr lang="pt-BR" sz="2600" dirty="0" smtClean="0"/>
              <a:t>articipação em </a:t>
            </a:r>
            <a:r>
              <a:rPr lang="pt-BR" sz="2600" b="1" dirty="0"/>
              <a:t>eventos e atividades custeadas por terceiros</a:t>
            </a:r>
            <a:r>
              <a:rPr lang="pt-BR" sz="2600" dirty="0"/>
              <a:t>, nos termos da Orientação Normativa Conjunta CGU/CEP n.º 1, de 6 de maio de 2016. 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5496" y="1556792"/>
            <a:ext cx="22320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ATIVIDADE</a:t>
            </a:r>
          </a:p>
          <a:p>
            <a:r>
              <a:rPr lang="pt-BR" sz="2400" b="1" dirty="0" smtClean="0"/>
              <a:t>CUSTEADA POR </a:t>
            </a:r>
          </a:p>
          <a:p>
            <a:r>
              <a:rPr lang="pt-BR" sz="2400" b="1" dirty="0" smtClean="0"/>
              <a:t>TERCEIROS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377130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877272"/>
            <a:ext cx="1779687" cy="95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1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539552" y="211287"/>
            <a:ext cx="48342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</a:rPr>
              <a:t>QUANDO PUBLICAR</a:t>
            </a:r>
            <a:endParaRPr lang="pt-BR" sz="4400" b="1" dirty="0">
              <a:solidFill>
                <a:schemeClr val="bg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245136" y="1620089"/>
            <a:ext cx="6603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 smtClean="0"/>
              <a:t>Diariamente</a:t>
            </a:r>
            <a:r>
              <a:rPr lang="pt-BR" sz="3200" dirty="0"/>
              <a:t>, na </a:t>
            </a:r>
            <a:r>
              <a:rPr lang="pt-BR" sz="3200" b="1" dirty="0" smtClean="0"/>
              <a:t>internet</a:t>
            </a:r>
            <a:r>
              <a:rPr lang="pt-BR" sz="3200" dirty="0" smtClean="0"/>
              <a:t>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245136" y="2463279"/>
            <a:ext cx="660352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/>
              <a:t>Compromissos realizados </a:t>
            </a:r>
            <a:r>
              <a:rPr lang="pt-BR" sz="2200" b="1" dirty="0" smtClean="0"/>
              <a:t>sem prévio agendamento </a:t>
            </a:r>
            <a:r>
              <a:rPr lang="pt-BR" sz="2200" dirty="0" smtClean="0"/>
              <a:t>e as </a:t>
            </a:r>
            <a:r>
              <a:rPr lang="pt-BR" sz="2200" b="1" dirty="0" smtClean="0"/>
              <a:t>alterações</a:t>
            </a:r>
            <a:r>
              <a:rPr lang="pt-BR" sz="2200" dirty="0" smtClean="0"/>
              <a:t> nos compromissos previamente agendados: devem ser </a:t>
            </a:r>
            <a:r>
              <a:rPr lang="pt-BR" sz="2200" b="1" dirty="0" smtClean="0"/>
              <a:t>registrados </a:t>
            </a:r>
            <a:r>
              <a:rPr lang="pt-BR" sz="2200" dirty="0" smtClean="0"/>
              <a:t>na agenda </a:t>
            </a:r>
            <a:r>
              <a:rPr lang="pt-BR" sz="2200" b="1" u="sng" dirty="0" smtClean="0"/>
              <a:t>em até dois dias úteis</a:t>
            </a:r>
            <a:r>
              <a:rPr lang="pt-BR" sz="2200" b="1" dirty="0" smtClean="0"/>
              <a:t> </a:t>
            </a:r>
            <a:r>
              <a:rPr lang="pt-BR" sz="2200" dirty="0" smtClean="0"/>
              <a:t>após</a:t>
            </a:r>
            <a:r>
              <a:rPr lang="pt-BR" sz="2200" b="1" dirty="0" smtClean="0"/>
              <a:t> </a:t>
            </a:r>
            <a:r>
              <a:rPr lang="pt-BR" sz="2200" dirty="0" smtClean="0"/>
              <a:t>a sua realização.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245136" y="5273332"/>
            <a:ext cx="66035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/>
              <a:t>Os registros deverão </a:t>
            </a:r>
            <a:r>
              <a:rPr lang="pt-BR" sz="2200" b="1" dirty="0" smtClean="0"/>
              <a:t>permanecer disponíveis </a:t>
            </a:r>
            <a:r>
              <a:rPr lang="pt-BR" sz="2200" dirty="0" smtClean="0"/>
              <a:t>para visualização em transparência ativa por um período de </a:t>
            </a:r>
            <a:r>
              <a:rPr lang="pt-BR" sz="2200" b="1" dirty="0" smtClean="0"/>
              <a:t>dois anos</a:t>
            </a:r>
            <a:r>
              <a:rPr lang="pt-BR" sz="2200" dirty="0" smtClean="0"/>
              <a:t>.</a:t>
            </a:r>
            <a:endParaRPr lang="pt-BR" sz="22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31383" y="1695291"/>
            <a:ext cx="17043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/>
              <a:t>FREQUÊNCIA</a:t>
            </a:r>
            <a:endParaRPr lang="pt-BR" sz="22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171394" y="2998113"/>
            <a:ext cx="1664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/>
              <a:t>ALTERAÇÕES</a:t>
            </a:r>
            <a:endParaRPr lang="pt-BR" sz="22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27776" y="5621178"/>
            <a:ext cx="2073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DISPONIBILIDADE</a:t>
            </a:r>
            <a:endParaRPr lang="pt-BR" sz="20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49633" y="4509120"/>
            <a:ext cx="2103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CANCELAMENTOS</a:t>
            </a:r>
            <a:endParaRPr lang="pt-BR" sz="2000" b="1" dirty="0"/>
          </a:p>
        </p:txBody>
      </p:sp>
      <p:sp>
        <p:nvSpPr>
          <p:cNvPr id="11" name="Retângulo 10"/>
          <p:cNvSpPr/>
          <p:nvPr/>
        </p:nvSpPr>
        <p:spPr>
          <a:xfrm>
            <a:off x="2245136" y="4124979"/>
            <a:ext cx="66035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/>
              <a:t>C</a:t>
            </a:r>
            <a:r>
              <a:rPr lang="pt-BR" sz="2200" dirty="0" smtClean="0"/>
              <a:t>ompromissos </a:t>
            </a:r>
            <a:r>
              <a:rPr lang="pt-BR" sz="2200" dirty="0"/>
              <a:t>previamente agendados e que não ocorrerem deverão constar da agenda com a </a:t>
            </a:r>
            <a:r>
              <a:rPr lang="pt-BR" sz="2200" b="1" dirty="0"/>
              <a:t>anotação de cancelamento</a:t>
            </a:r>
            <a:endParaRPr lang="pt-BR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55828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22597"/>
            <a:ext cx="1109732" cy="52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147337" y="2871688"/>
            <a:ext cx="2227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Tipo de compromisso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796136" y="3602562"/>
            <a:ext cx="1809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Lista completa dos participantes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Chave direita 2"/>
          <p:cNvSpPr/>
          <p:nvPr/>
        </p:nvSpPr>
        <p:spPr>
          <a:xfrm>
            <a:off x="2953984" y="2757455"/>
            <a:ext cx="200404" cy="579686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9" name="Chave direita 18"/>
          <p:cNvSpPr/>
          <p:nvPr/>
        </p:nvSpPr>
        <p:spPr>
          <a:xfrm>
            <a:off x="5451716" y="3337141"/>
            <a:ext cx="200404" cy="1099971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0" name="Chave direita 19"/>
          <p:cNvSpPr/>
          <p:nvPr/>
        </p:nvSpPr>
        <p:spPr>
          <a:xfrm>
            <a:off x="6483875" y="4509120"/>
            <a:ext cx="200404" cy="459858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693266" y="4365104"/>
            <a:ext cx="263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Quem solicitou a reunião/audiência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2" name="Chave direita 21"/>
          <p:cNvSpPr/>
          <p:nvPr/>
        </p:nvSpPr>
        <p:spPr>
          <a:xfrm>
            <a:off x="6084168" y="5301208"/>
            <a:ext cx="200404" cy="459858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6372200" y="5229200"/>
            <a:ext cx="2197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Indicação dos assuntos abordados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4" name="Chave direita 23"/>
          <p:cNvSpPr/>
          <p:nvPr/>
        </p:nvSpPr>
        <p:spPr>
          <a:xfrm>
            <a:off x="4607170" y="5993478"/>
            <a:ext cx="200404" cy="459858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4823194" y="6021288"/>
            <a:ext cx="2197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Local de realização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559034" y="2924944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Audiência</a:t>
            </a:r>
            <a:endParaRPr lang="pt-BR" b="1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1547664" y="3430741"/>
            <a:ext cx="36187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Mauro </a:t>
            </a:r>
            <a:r>
              <a:rPr lang="pt-BR" dirty="0" smtClean="0"/>
              <a:t>Menezes – Presidente da CEP</a:t>
            </a:r>
          </a:p>
          <a:p>
            <a:r>
              <a:rPr lang="pt-BR" dirty="0" smtClean="0"/>
              <a:t>José da Silva – Diretor da Agência X</a:t>
            </a:r>
          </a:p>
          <a:p>
            <a:r>
              <a:rPr lang="pt-BR" dirty="0" smtClean="0"/>
              <a:t>Maria das Flores – advogada</a:t>
            </a:r>
          </a:p>
          <a:p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522999" y="4581128"/>
            <a:ext cx="457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Solicitante: José da Silva – Diretor da Agência X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1536700" y="5301208"/>
            <a:ext cx="444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Assunto: Processo de Apuração Ética Nº XXXX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521042" y="6021288"/>
            <a:ext cx="3010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Local: Sala de reuniões da CEP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31640" y="332656"/>
            <a:ext cx="600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Agenda do Secretário-Executivo da CEP</a:t>
            </a:r>
            <a:endParaRPr lang="pt-BR" sz="28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543" y="855876"/>
            <a:ext cx="4104998" cy="171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CaixaDeTexto 28"/>
          <p:cNvSpPr txBox="1"/>
          <p:nvPr/>
        </p:nvSpPr>
        <p:spPr>
          <a:xfrm>
            <a:off x="6234108" y="1736596"/>
            <a:ext cx="2730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Nome da autoridade em exercício </a:t>
            </a:r>
            <a:r>
              <a:rPr lang="pt-BR" b="1" dirty="0" smtClean="0">
                <a:solidFill>
                  <a:srgbClr val="FF0000"/>
                </a:solidFill>
              </a:rPr>
              <a:t>no dia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0" name="Chave direita 29"/>
          <p:cNvSpPr/>
          <p:nvPr/>
        </p:nvSpPr>
        <p:spPr>
          <a:xfrm>
            <a:off x="6012160" y="1916830"/>
            <a:ext cx="216024" cy="288033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1" name="Chave esquerda 30"/>
          <p:cNvSpPr/>
          <p:nvPr/>
        </p:nvSpPr>
        <p:spPr>
          <a:xfrm>
            <a:off x="2165417" y="2248684"/>
            <a:ext cx="246343" cy="31622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759187" y="2204864"/>
            <a:ext cx="1292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Data e hora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3" name="Chave esquerda 32"/>
          <p:cNvSpPr/>
          <p:nvPr/>
        </p:nvSpPr>
        <p:spPr>
          <a:xfrm rot="5400000">
            <a:off x="739872" y="2322319"/>
            <a:ext cx="277043" cy="82169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877272"/>
            <a:ext cx="1779687" cy="95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17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3" grpId="0" animBg="1"/>
      <p:bldP spid="19" grpId="0" animBg="1"/>
      <p:bldP spid="20" grpId="0" animBg="1"/>
      <p:bldP spid="21" grpId="0"/>
      <p:bldP spid="22" grpId="0" animBg="1"/>
      <p:bldP spid="23" grpId="0"/>
      <p:bldP spid="24" grpId="0" animBg="1"/>
      <p:bldP spid="25" grpId="0"/>
      <p:bldP spid="29" grpId="0"/>
      <p:bldP spid="30" grpId="0" animBg="1"/>
      <p:bldP spid="3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390</Words>
  <Application>Microsoft Office PowerPoint</Application>
  <PresentationFormat>Apresentação na tela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Arthur Braune Guedes</dc:creator>
  <cp:lastModifiedBy>Pedro Arthur Braune Guedes</cp:lastModifiedBy>
  <cp:revision>52</cp:revision>
  <cp:lastPrinted>2018-01-17T17:10:20Z</cp:lastPrinted>
  <dcterms:created xsi:type="dcterms:W3CDTF">2018-01-17T13:42:01Z</dcterms:created>
  <dcterms:modified xsi:type="dcterms:W3CDTF">2018-02-22T20:16:11Z</dcterms:modified>
</cp:coreProperties>
</file>